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8" r:id="rId8"/>
    <p:sldId id="269" r:id="rId9"/>
    <p:sldId id="290" r:id="rId10"/>
    <p:sldId id="262" r:id="rId11"/>
    <p:sldId id="291" r:id="rId12"/>
    <p:sldId id="270" r:id="rId13"/>
    <p:sldId id="271" r:id="rId14"/>
    <p:sldId id="289" r:id="rId15"/>
    <p:sldId id="263" r:id="rId16"/>
    <p:sldId id="272" r:id="rId17"/>
    <p:sldId id="273" r:id="rId18"/>
    <p:sldId id="274" r:id="rId19"/>
    <p:sldId id="275" r:id="rId20"/>
    <p:sldId id="264" r:id="rId21"/>
    <p:sldId id="276" r:id="rId22"/>
    <p:sldId id="277" r:id="rId23"/>
    <p:sldId id="265" r:id="rId24"/>
    <p:sldId id="278" r:id="rId25"/>
    <p:sldId id="279" r:id="rId26"/>
    <p:sldId id="266" r:id="rId27"/>
    <p:sldId id="280" r:id="rId28"/>
    <p:sldId id="284" r:id="rId29"/>
    <p:sldId id="281" r:id="rId30"/>
    <p:sldId id="282" r:id="rId31"/>
    <p:sldId id="267" r:id="rId32"/>
    <p:sldId id="283" r:id="rId33"/>
    <p:sldId id="285" r:id="rId34"/>
    <p:sldId id="286" r:id="rId35"/>
    <p:sldId id="287" r:id="rId36"/>
    <p:sldId id="288" r:id="rId3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04"/>
  </p:normalViewPr>
  <p:slideViewPr>
    <p:cSldViewPr snapToGrid="0" snapToObjects="1">
      <p:cViewPr varScale="1">
        <p:scale>
          <a:sx n="74" d="100"/>
          <a:sy n="74" d="100"/>
        </p:scale>
        <p:origin x="17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F04496-0052-8048-BAA7-D256D5F91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962B13-AD2C-EB49-8943-5C4E8AD35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8C252A-89D5-3E47-B188-88B0158C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91E5E1-EFA3-6640-A5E0-58A388637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0F6ED1-5D88-844A-B8A5-14441414B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202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78A5D7-5498-5249-BDFC-AF63BA0B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38B62F4-66F8-5445-ACF6-C0F1E587F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E7D2DF-E95D-F54E-A9DE-E0D62B7B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EB4D38-8A9E-164F-9F95-D6393A69D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3C8423-476C-AA41-B3FE-92482DAE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5478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4627C4-DD1F-3F46-9C1B-44AF2427E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264FBE1-6E1D-3D40-80E0-F85E385A2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83758C-0BD7-5442-A791-113F212E1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A7EF4C-6244-924E-82CD-FD2924FD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3119AB-4E6A-FD43-ADC2-A271DD920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163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1E32F1-CBFC-4842-9B0B-07335068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856C26-76A0-E642-8E00-C929D99AA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E99826-85D0-A042-BFEC-09B44186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F2EC9E-8465-D849-800B-2CD1A6E0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B2171E-2D1B-AB4A-B54C-45071C4A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164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E0CD0-6739-0B4B-8BC8-4A30DC447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2A7FE4-BB30-8D4E-BB90-E434AF971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DD7BBD-62A0-314B-9173-EC9A67C12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A70E76-90B5-8247-AD4E-39B14F25A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0149A0-FEC6-CF4A-837D-29CF17F4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117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E4371-81A8-A144-8A33-897D935B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AACBD2-BF86-0D42-8F06-798C1CED8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B4DAF9-6790-2D4F-AA1C-ADC52AB40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E80A0A-0CF4-EB41-BD98-C2D69F2F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0D8CB3-1C4B-684B-8370-D9F07078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D7DABE-CD76-E249-A479-011C0ABD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204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797FA3-7753-7748-9828-A39992C47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D06935-BA91-1A4C-9C85-A2B570EEF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89A9760-DF69-964A-A2AE-292728CFA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66FB15F-E0E7-EC46-9B78-CED3F24F10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FCE25EC-B982-5F47-B981-F3B35E9B3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31E679-F807-924F-974F-150A87EF6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54E4B32-2AB7-FC4E-8B21-03B183720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08FA886-64F9-6D4D-B3BD-F3666FB8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7730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620B5-DFD6-2147-9736-27B6EBB7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2C57AC5-7C9C-ED44-A080-E45D1AB15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DBAE026-063A-3440-BD6D-02CAE530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5960BF7-A449-E54A-87C9-BE3C7869A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5244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EEBC79A-868B-F649-9B2D-EEBFBD241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796497E-5BDB-2F47-B2B9-EF4257E3F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B5B810-66D8-114C-913B-19FF65E4F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914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63413-2D51-7342-8B55-0D2AB4B2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8E54D2-FF64-714A-9E80-53F3E422E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0F2F53-A21E-9048-A2FA-CD48A60C3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E70792-634A-2044-A4CF-BA4712086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D3B964-B1FA-6C48-A26A-207791C2A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44DD8DD-29E1-8649-BD0E-DBDB0A6D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8159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32BC6-CCA9-0C40-9D4B-073D0422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654187D-EE9E-A94B-B993-752951E6CC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11645C-4A23-4E43-BA30-4D85837E9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C3EB51-CEAF-D640-9B53-446F0D02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C8FA8E-6384-554F-9DF5-EFE90EBC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C9F3A0-C914-2C46-8D89-D4E649794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5380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4525A14-BA63-A746-8CF4-B71381803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D1796A-0D6D-A444-BC29-641E06E44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3FE187-F0AF-5142-BF2F-F6839C278E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4802E-D599-EB4F-8EBA-992C9EEDD7B2}" type="datetimeFigureOut">
              <a:rPr lang="es-MX" smtClean="0"/>
              <a:t>20/01/20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6FD3EF-03E9-F443-97C6-FC86A4942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6EA88C-07E0-4549-9926-52F3A5BCD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E1712-A547-3745-908A-66A83F3B90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602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helena.gomez@iimas.unam.mx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797A7F2-1FCD-114B-AE64-DAA07FEA4391}"/>
              </a:ext>
            </a:extLst>
          </p:cNvPr>
          <p:cNvSpPr txBox="1">
            <a:spLocks/>
          </p:cNvSpPr>
          <p:nvPr/>
        </p:nvSpPr>
        <p:spPr>
          <a:xfrm>
            <a:off x="1523999" y="2884141"/>
            <a:ext cx="9144000" cy="1101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Taller de predicción de links</a:t>
            </a:r>
            <a:endParaRPr lang="es-ES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6FA503-6AFA-064E-9AED-875E14DFEFF7}"/>
              </a:ext>
            </a:extLst>
          </p:cNvPr>
          <p:cNvSpPr txBox="1"/>
          <p:nvPr/>
        </p:nvSpPr>
        <p:spPr>
          <a:xfrm>
            <a:off x="4529032" y="4773889"/>
            <a:ext cx="3133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/>
              <a:t>Dra. Helena Gómez Adorno</a:t>
            </a:r>
          </a:p>
          <a:p>
            <a:pPr algn="ctr"/>
            <a:r>
              <a:rPr lang="es-MX" dirty="0">
                <a:hlinkClick r:id="rId2"/>
              </a:rPr>
              <a:t>helena.gomez@iimas.unam.mx</a:t>
            </a:r>
            <a:endParaRPr lang="es-MX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E97DAE5-7812-D54F-BBDC-A32558642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437" y="222986"/>
            <a:ext cx="1639374" cy="163937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AB8E9FE-B65C-9345-9596-8FC9B4D23B67}"/>
              </a:ext>
            </a:extLst>
          </p:cNvPr>
          <p:cNvSpPr/>
          <p:nvPr/>
        </p:nvSpPr>
        <p:spPr>
          <a:xfrm>
            <a:off x="0" y="6260231"/>
            <a:ext cx="80447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200" dirty="0"/>
              <a:t>*Taller basado en:</a:t>
            </a:r>
          </a:p>
          <a:p>
            <a:r>
              <a:rPr lang="es-MX" sz="1200" dirty="0"/>
              <a:t>Curso Applied Machine Learning in Python (Universidad de Michigan)</a:t>
            </a:r>
          </a:p>
          <a:p>
            <a:r>
              <a:rPr lang="es-MX" sz="1200" dirty="0"/>
              <a:t>Graph Analysis and visualization: Discovering Business Opportunity in Linked Data. Richard Brath and David Jonker</a:t>
            </a:r>
          </a:p>
          <a:p>
            <a:endParaRPr lang="es-MX" sz="1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16F959-7AE0-6F4D-A905-5809EA5E8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963" y="196553"/>
            <a:ext cx="5224072" cy="217669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72BB45E-9B73-E740-8809-FB2CBDF23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7450" y="335491"/>
            <a:ext cx="2074550" cy="152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13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2: Coeficiente de Jaccard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796061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El coeficiente de Jaccard cuenta el número total de conexiones en común y lo divide por el número total de nodos con conexiones de cualquiera de los nodos.</a:t>
                </a:r>
              </a:p>
              <a:p>
                <a:pPr marL="0" indent="0">
                  <a:buNone/>
                </a:pPr>
                <a:r>
                  <a:rPr lang="es-MX" dirty="0"/>
                  <a:t>El coeficiente de Jaccard de dos nodos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/>
                  <a:t> es:</a:t>
                </a:r>
              </a:p>
              <a:p>
                <a:pPr marL="0" indent="0">
                  <a:buNone/>
                </a:pPr>
                <a:endParaRPr lang="es-MX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dirty="0"/>
                  <a:t>               </a:t>
                </a:r>
                <a:r>
                  <a:rPr lang="es-E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jacc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𝑐𝑜𝑒𝑓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)|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)|</m:t>
                        </m:r>
                      </m:den>
                    </m:f>
                  </m:oMath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ES" b="0" dirty="0"/>
                  <a:t>           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𝑗𝑎𝑐𝑐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𝑐𝑜𝑒𝑓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7960610" cy="4351338"/>
              </a:xfrm>
              <a:blipFill>
                <a:blip r:embed="rId2"/>
                <a:stretch>
                  <a:fillRect l="-1433" t="-2632" r="-15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90D0A874-F18F-A04B-8157-28B1C0901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99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2: Coeficiente de Jaccard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3B2C5C-A119-A54E-9F36-2A474C74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8E43384-8218-CF4B-9555-D7C4B581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20790" cy="41704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 = list(nx.jaccard_coefficient(G))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L.sort(key=operator.itemgetter(2), reverse = True)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print(L)</a:t>
            </a:r>
            <a:endParaRPr lang="es-MX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242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2: Coeficiente de Jaccard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1A290F9-B808-D545-A887-8004D7815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381969"/>
              </p:ext>
            </p:extLst>
          </p:nvPr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coeficiente Jaccard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F,H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0.166666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2A4C9A43-6493-7047-A9FB-197A7259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8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2: Coeficiente de Jaccard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1A290F9-B808-D545-A887-8004D7815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947537"/>
              </p:ext>
            </p:extLst>
          </p:nvPr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coeficiente Jaccard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F,H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/>
                        <a:t>0.166666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2A4C9A43-6493-7047-A9FB-197A7259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22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Caso de estudio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6FA2F3-2548-5540-8115-F837554D8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35726"/>
          </a:xfrm>
        </p:spPr>
        <p:txBody>
          <a:bodyPr>
            <a:normAutofit/>
          </a:bodyPr>
          <a:lstStyle/>
          <a:p>
            <a:r>
              <a:rPr lang="es-ES_tradnl" dirty="0"/>
              <a:t>Tenemos un grafo con 4 nodos: Alice, Bob, Chuck y </a:t>
            </a:r>
            <a:r>
              <a:rPr lang="es-ES_tradnl" dirty="0" err="1"/>
              <a:t>Dave</a:t>
            </a:r>
            <a:r>
              <a:rPr lang="es-ES_tradnl" dirty="0"/>
              <a:t>.</a:t>
            </a:r>
          </a:p>
          <a:p>
            <a:r>
              <a:rPr lang="es-ES_tradnl" dirty="0"/>
              <a:t>Alice y Bob son celebridades: 1 millón de amigos cada uno.</a:t>
            </a:r>
          </a:p>
          <a:p>
            <a:r>
              <a:rPr lang="es-ES_tradnl" dirty="0"/>
              <a:t>Chuck y </a:t>
            </a:r>
            <a:r>
              <a:rPr lang="es-ES_tradnl" dirty="0" err="1"/>
              <a:t>Dave</a:t>
            </a:r>
            <a:r>
              <a:rPr lang="es-ES_tradnl" dirty="0"/>
              <a:t>: 100 amigos cada uno.</a:t>
            </a:r>
          </a:p>
          <a:p>
            <a:r>
              <a:rPr lang="es-ES_tradnl" dirty="0"/>
              <a:t>Alice y Bob: tienen 2,000 amigos en común.</a:t>
            </a:r>
          </a:p>
          <a:p>
            <a:r>
              <a:rPr lang="es-ES_tradnl" dirty="0"/>
              <a:t>Chuck y </a:t>
            </a:r>
            <a:r>
              <a:rPr lang="es-ES_tradnl" dirty="0" err="1"/>
              <a:t>Dave</a:t>
            </a:r>
            <a:r>
              <a:rPr lang="es-ES_tradnl" dirty="0"/>
              <a:t>: tienen 20 amigos en común.</a:t>
            </a:r>
          </a:p>
          <a:p>
            <a:r>
              <a:rPr lang="es-ES_tradnl" dirty="0"/>
              <a:t>Calcular el coeficiente de </a:t>
            </a:r>
            <a:r>
              <a:rPr lang="es-ES_tradnl" dirty="0" err="1"/>
              <a:t>Jaccard</a:t>
            </a:r>
            <a:r>
              <a:rPr lang="es-ES_tradnl" dirty="0"/>
              <a:t> para Alice y Bob, y para Chuck y </a:t>
            </a:r>
            <a:r>
              <a:rPr lang="es-ES_tradnl" dirty="0" err="1"/>
              <a:t>Dave</a:t>
            </a:r>
            <a:r>
              <a:rPr lang="es-ES_tradnl" dirty="0"/>
              <a:t>.</a:t>
            </a:r>
          </a:p>
          <a:p>
            <a:endParaRPr lang="es-ES_tradn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D1867CA-8933-1445-9B30-F3B25F8E5A63}"/>
              </a:ext>
            </a:extLst>
          </p:cNvPr>
          <p:cNvSpPr txBox="1"/>
          <p:nvPr/>
        </p:nvSpPr>
        <p:spPr>
          <a:xfrm>
            <a:off x="1004341" y="5576367"/>
            <a:ext cx="97635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FF0000"/>
                </a:solidFill>
              </a:rPr>
              <a:t>Que pasa si las 20 personas que Chuck y </a:t>
            </a:r>
            <a:r>
              <a:rPr lang="es-ES_tradnl" sz="2800" dirty="0" err="1">
                <a:solidFill>
                  <a:srgbClr val="FF0000"/>
                </a:solidFill>
              </a:rPr>
              <a:t>Dave</a:t>
            </a:r>
            <a:r>
              <a:rPr lang="es-ES_tradnl" sz="2800" dirty="0">
                <a:solidFill>
                  <a:srgbClr val="FF0000"/>
                </a:solidFill>
              </a:rPr>
              <a:t> conocen en común </a:t>
            </a:r>
          </a:p>
          <a:p>
            <a:pPr algn="ctr"/>
            <a:r>
              <a:rPr lang="es-ES_tradnl" sz="2800" dirty="0">
                <a:solidFill>
                  <a:srgbClr val="FF0000"/>
                </a:solidFill>
              </a:rPr>
              <a:t>también son celebridades?</a:t>
            </a:r>
          </a:p>
        </p:txBody>
      </p:sp>
    </p:spTree>
    <p:extLst>
      <p:ext uri="{BB962C8B-B14F-4D97-AF65-F5344CB8AC3E}">
        <p14:creationId xmlns:p14="http://schemas.microsoft.com/office/powerpoint/2010/main" val="171762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3: Asignación de recursos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8125918" cy="31061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dirty="0"/>
                  <a:t>Fracción de un "recursos" que un nodo puede enviar a otro nodo a través de sus vecinos comunes.</a:t>
                </a:r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El indice de asignación de recursos de dos nodos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/>
                  <a:t> es:</a:t>
                </a:r>
                <a:endParaRPr lang="es-MX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dirty="0"/>
                  <a:t>               </a:t>
                </a:r>
                <a:r>
                  <a:rPr lang="es-E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res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𝑎𝑙𝑙𝑜𝑐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f>
                          <m:f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</m:oMath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8125918" cy="3106140"/>
              </a:xfrm>
              <a:blipFill>
                <a:blip r:embed="rId2"/>
                <a:stretch>
                  <a:fillRect l="-1404" t="-3689" r="-1092" b="-2541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C6DB3F2E-3DF3-284C-B1EC-AB0716292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BC3AF74-8531-604A-B62D-AF0340CDD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417" y="5277687"/>
            <a:ext cx="2534796" cy="125637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7C69D86-CB32-C241-B6B7-9CD7479C4886}"/>
              </a:ext>
            </a:extLst>
          </p:cNvPr>
          <p:cNvSpPr/>
          <p:nvPr/>
        </p:nvSpPr>
        <p:spPr>
          <a:xfrm>
            <a:off x="274820" y="5150283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sz="2400" i="1" dirty="0"/>
              <a:t>Z</a:t>
            </a:r>
            <a:r>
              <a:rPr lang="es-MX" sz="2400" dirty="0"/>
              <a:t> tiene </a:t>
            </a:r>
            <a:r>
              <a:rPr lang="es-MX" sz="2400" i="1" dirty="0"/>
              <a:t>n</a:t>
            </a:r>
            <a:r>
              <a:rPr lang="es-MX" sz="2400" dirty="0"/>
              <a:t> vecinos</a:t>
            </a:r>
          </a:p>
          <a:p>
            <a:r>
              <a:rPr lang="es-MX" sz="2400" i="1" dirty="0"/>
              <a:t>X</a:t>
            </a:r>
            <a:r>
              <a:rPr lang="es-MX" sz="2400" dirty="0"/>
              <a:t> envía 1 unidad a </a:t>
            </a:r>
            <a:r>
              <a:rPr lang="es-MX" sz="2400" i="1" dirty="0"/>
              <a:t>Z</a:t>
            </a:r>
            <a:r>
              <a:rPr lang="es-MX" sz="2400" dirty="0"/>
              <a:t>, </a:t>
            </a:r>
            <a:r>
              <a:rPr lang="es-MX" sz="2400" i="1" dirty="0"/>
              <a:t>Z</a:t>
            </a:r>
            <a:r>
              <a:rPr lang="es-MX" sz="2400" dirty="0"/>
              <a:t> distribuye la unidad uniformemente entre todos los vecinos</a:t>
            </a:r>
          </a:p>
          <a:p>
            <a:r>
              <a:rPr lang="es-MX" sz="2400" i="1" dirty="0"/>
              <a:t>Y</a:t>
            </a:r>
            <a:r>
              <a:rPr lang="es-MX" sz="2400" dirty="0"/>
              <a:t> recibe </a:t>
            </a:r>
            <a:r>
              <a:rPr lang="es-MX" sz="2400" i="1" dirty="0"/>
              <a:t>1</a:t>
            </a:r>
            <a:r>
              <a:rPr lang="es-MX" sz="2400" dirty="0"/>
              <a:t>/</a:t>
            </a:r>
            <a:r>
              <a:rPr lang="es-MX" sz="2400" i="1" dirty="0"/>
              <a:t>n</a:t>
            </a:r>
            <a:r>
              <a:rPr lang="es-MX" sz="2400" dirty="0"/>
              <a:t> de la unidad.</a:t>
            </a:r>
          </a:p>
        </p:txBody>
      </p:sp>
    </p:spTree>
    <p:extLst>
      <p:ext uri="{BB962C8B-B14F-4D97-AF65-F5344CB8AC3E}">
        <p14:creationId xmlns:p14="http://schemas.microsoft.com/office/powerpoint/2010/main" val="1332486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3: Asignación de recursos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8125918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Fracción de un "recursos" que un nodo puede enviar a otro nodo a través de sus vecinos comunes.</a:t>
                </a:r>
              </a:p>
              <a:p>
                <a:pPr marL="0" indent="0">
                  <a:buNone/>
                </a:pPr>
                <a:r>
                  <a:rPr lang="es-MX" dirty="0"/>
                  <a:t>El indice de asignación de recursos de dos nodos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/>
                  <a:t> es:</a:t>
                </a:r>
                <a:endParaRPr lang="es-MX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dirty="0"/>
                  <a:t>               </a:t>
                </a:r>
                <a:r>
                  <a:rPr lang="es-E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res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𝑎𝑙𝑙𝑜𝑐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f>
                          <m:f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</m:oMath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𝑎𝑙𝑙𝑜𝑐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b>
                      </m:sSub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8125918" cy="4351338"/>
              </a:xfrm>
              <a:blipFill>
                <a:blip r:embed="rId2"/>
                <a:stretch>
                  <a:fillRect l="-1404" t="-2632" r="-109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A2C4627B-8884-8F47-A1AD-E78CF8541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800" y="1144734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43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3: Asignación de recursos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8125918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Fracción de un "recursos" que un nodo puede enviar a otro nodo a través de sus vecinos comunes.</a:t>
                </a:r>
              </a:p>
              <a:p>
                <a:pPr marL="0" indent="0">
                  <a:buNone/>
                </a:pPr>
                <a:r>
                  <a:rPr lang="es-MX" dirty="0"/>
                  <a:t>El indice de asignación de recursos de dos nodos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/>
                  <a:t> es:</a:t>
                </a:r>
                <a:endParaRPr lang="es-MX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dirty="0"/>
                  <a:t>               </a:t>
                </a:r>
                <a:r>
                  <a:rPr lang="es-E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res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𝑎𝑙𝑙𝑜𝑐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f>
                          <m:f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</m:oMath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𝑟𝑒𝑠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𝑎𝑙𝑙𝑜𝑐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8125918" cy="4351338"/>
              </a:xfrm>
              <a:blipFill>
                <a:blip r:embed="rId2"/>
                <a:stretch>
                  <a:fillRect l="-1404" t="-2632" r="-109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1BF150F7-BDF0-2D4B-8BD7-030DE2103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800" y="1192859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11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3: Asignación de recursos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1A290F9-B808-D545-A887-8004D7815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4435"/>
              </p:ext>
            </p:extLst>
          </p:nvPr>
        </p:nvGraphicFramePr>
        <p:xfrm>
          <a:off x="838200" y="1540812"/>
          <a:ext cx="4468318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163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3280155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asignación de recursos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0.666666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2A4C9A43-6493-7047-A9FB-197A7259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85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3: Asignación de recursos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1A290F9-B808-D545-A887-8004D7815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636649"/>
              </p:ext>
            </p:extLst>
          </p:nvPr>
        </p:nvGraphicFramePr>
        <p:xfrm>
          <a:off x="838200" y="1540812"/>
          <a:ext cx="4423348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205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3247143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asignación de recursos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0.666666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0.333333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2A4C9A43-6493-7047-A9FB-197A7259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59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Problema de predicción de links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9DACA2-2CF7-444D-A354-C07DDA55B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Dado un grafo, podemos predecir las aristas que se formarán en el futuro?</a:t>
            </a:r>
          </a:p>
          <a:p>
            <a:r>
              <a:rPr lang="es-ES_tradnl" dirty="0"/>
              <a:t>Otras aplicaciones: Limpieza de datos, identificar links perdidos, identificar nodos redundantes.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112BE6-3379-EB41-9F22-9CC8C742C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3941763"/>
            <a:ext cx="9067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93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4: Índice Adamic-Adar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170889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Similar a la asignación de recursos, pero con logaritmo en el denominador</a:t>
                </a:r>
              </a:p>
              <a:p>
                <a:pPr marL="0" indent="0">
                  <a:buNone/>
                </a:pPr>
                <a:r>
                  <a:rPr lang="es-MX" dirty="0"/>
                  <a:t>El indice de Adamic-Adar de dos nodos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/>
                  <a:t> es:</a:t>
                </a:r>
                <a:endParaRPr lang="es-MX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dirty="0"/>
                  <a:t>         </a:t>
                </a:r>
                <a:r>
                  <a:rPr lang="es-E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adamic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𝑎𝑑𝑎𝑟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f>
                          <m:f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𝑎𝑑𝑎𝑚𝑖𝑐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𝑎𝑑𝑎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1.82</m:t>
                      </m:r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170889" cy="4351338"/>
              </a:xfrm>
              <a:blipFill>
                <a:blip r:embed="rId2"/>
                <a:stretch>
                  <a:fillRect l="-1398" t="-2632" r="-62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B8663A32-2C71-B042-8C2A-C26C3AC2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42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4: Índice Adamic-Adar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1A290F9-B808-D545-A887-8004D7815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251283"/>
              </p:ext>
            </p:extLst>
          </p:nvPr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índice Adamic-Adar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1.8204784532536746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0.7213475204444817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0.7213475204444817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0.7213475204444817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0.7213475204444817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2A4C9A43-6493-7047-A9FB-197A7259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79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4: Índice Adamic-Adar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1A290F9-B808-D545-A887-8004D7815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14691"/>
              </p:ext>
            </p:extLst>
          </p:nvPr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índice Adamic-Adar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1.8204784532536746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0.9102392266268373</a:t>
                      </a:r>
                      <a:endParaRPr lang="es-MX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0.7213475204444817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0.7213475204444817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0.7213475204444817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0.7213475204444817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2A4C9A43-6493-7047-A9FB-197A7259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90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5: Unión preferencial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8095938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En el modelo de unión preferencial, los nodos con mayor grado obtienen más vecinos.</a:t>
                </a:r>
              </a:p>
              <a:p>
                <a:pPr marL="0" indent="0">
                  <a:buNone/>
                </a:pPr>
                <a:r>
                  <a:rPr lang="es-MX" dirty="0"/>
                  <a:t>Producto del grado de nodos.</a:t>
                </a:r>
              </a:p>
              <a:p>
                <a:pPr marL="0" indent="0">
                  <a:buNone/>
                </a:pPr>
                <a:r>
                  <a:rPr lang="es-MX" dirty="0"/>
                  <a:t>El puntaje de unión preferencial de dos nodos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/>
                  <a:t> es:</a:t>
                </a:r>
              </a:p>
              <a:p>
                <a:pPr marL="0" indent="0">
                  <a:buNone/>
                </a:pPr>
                <a:endParaRPr lang="es-MX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dirty="0"/>
                  <a:t>            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𝑝𝑟𝑒𝑓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𝑎𝑡𝑡𝑎𝑐h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</m:oMath>
                </a14:m>
                <a:endParaRPr lang="es-MX" dirty="0"/>
              </a:p>
              <a:p>
                <a:pPr marL="0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dirty="0"/>
                  <a:t>          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𝑝𝑟𝑒𝑓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𝑎𝑡𝑡𝑎𝑐h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3 ∗3=9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8095938" cy="4351338"/>
              </a:xfrm>
              <a:blipFill>
                <a:blip r:embed="rId2"/>
                <a:stretch>
                  <a:fillRect l="-1411" t="-2632" r="-31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9DF2A846-D62B-0047-A210-84979792D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19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5: Unión preferecial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1A290F9-B808-D545-A887-8004D7815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7810874"/>
              </p:ext>
            </p:extLst>
          </p:nvPr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unión preferencial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2A4C9A43-6493-7047-A9FB-197A7259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5: Unión preferecial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1A290F9-B808-D545-A887-8004D7815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9910728"/>
              </p:ext>
            </p:extLst>
          </p:nvPr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unión preferencial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2A4C9A43-6493-7047-A9FB-197A7259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50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6: Vecinos comunes de la comunidad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9DACA2-2CF7-444D-A354-C07DDA55B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69120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Algunas medidas consideran la estructura de comunidades del grafo para la predicción de links.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Supongamos que los nodos en este grafo pertenecen a diferentes comunidades (conjuntos de nodos).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Los pares de nodos que pertenecen a la misma comunidad y tienen muchos vecinos comunes en su comunidad probablemente formen una conexión.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CFD58E-C1F7-5E4C-B79C-55D85B7D8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878" y="1690688"/>
            <a:ext cx="3923122" cy="516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B8D404-655B-A244-9980-57290B24D830}"/>
              </a:ext>
            </a:extLst>
          </p:cNvPr>
          <p:cNvSpPr txBox="1"/>
          <p:nvPr/>
        </p:nvSpPr>
        <p:spPr>
          <a:xfrm rot="18739532">
            <a:off x="7960965" y="2266935"/>
            <a:ext cx="173561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2000" dirty="0"/>
              <a:t>Comunidad 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088583C-EF25-A844-A0D2-5F13A9B3D56E}"/>
              </a:ext>
            </a:extLst>
          </p:cNvPr>
          <p:cNvSpPr txBox="1"/>
          <p:nvPr/>
        </p:nvSpPr>
        <p:spPr>
          <a:xfrm rot="16938090">
            <a:off x="8519748" y="5047034"/>
            <a:ext cx="193894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2000" dirty="0"/>
              <a:t>Comunidad 2</a:t>
            </a:r>
          </a:p>
        </p:txBody>
      </p:sp>
    </p:spTree>
    <p:extLst>
      <p:ext uri="{BB962C8B-B14F-4D97-AF65-F5344CB8AC3E}">
        <p14:creationId xmlns:p14="http://schemas.microsoft.com/office/powerpoint/2010/main" val="2031427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6: Vecinos comunes de la comunidad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823" y="1825625"/>
                <a:ext cx="8379502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s-MX" dirty="0"/>
                  <a:t>Número de vecinos comunes con puntos por ser vecinos en la misma comunidad.</a:t>
                </a:r>
              </a:p>
              <a:p>
                <a:pPr marL="0" indent="0">
                  <a:buNone/>
                </a:pPr>
                <a:r>
                  <a:rPr lang="es-MX" dirty="0"/>
                  <a:t>El score de vecinos comunes Soundarajan-Hopcroft de dos nodos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/>
                  <a:t> es:</a:t>
                </a:r>
              </a:p>
              <a:p>
                <a:pPr marL="0" indent="0">
                  <a:buNone/>
                </a:pPr>
                <a:endParaRPr lang="es-MX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dirty="0"/>
                  <a:t>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𝑠𝑜𝑢𝑛𝑑𝑎𝑟𝑎𝑗𝑎𝑛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h𝑜𝑝𝑐𝑟𝑜𝑓𝑡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|+</m:t>
                    </m:r>
                    <m:nary>
                      <m:naryPr>
                        <m:chr m:val="∑"/>
                        <m:sup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s-MX" dirty="0"/>
              </a:p>
              <a:p>
                <a:pPr marL="0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𝑑𝑜𝑛𝑑𝑒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𝑒𝑛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𝑙𝑎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𝑚𝑖𝑠𝑚𝑎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𝑐𝑜𝑚𝑢𝑛𝑖𝑑𝑎𝑑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𝑒𝑛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𝑑𝑖𝑓𝑒𝑟𝑒𝑛𝑡𝑒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𝑐𝑜𝑚𝑢𝑛𝑖𝑑𝑎𝑑</m:t>
                            </m:r>
                          </m:e>
                        </m:eqArr>
                      </m:e>
                    </m:d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823" y="1825625"/>
                <a:ext cx="8379502" cy="4351338"/>
              </a:xfrm>
              <a:blipFill>
                <a:blip r:embed="rId2"/>
                <a:stretch>
                  <a:fillRect l="-5900" t="-2924" b="-5994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0DCFD58E-C1F7-5E4C-B79C-55D85B7D8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878" y="1690688"/>
            <a:ext cx="3923122" cy="516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B8D404-655B-A244-9980-57290B24D830}"/>
              </a:ext>
            </a:extLst>
          </p:cNvPr>
          <p:cNvSpPr txBox="1"/>
          <p:nvPr/>
        </p:nvSpPr>
        <p:spPr>
          <a:xfrm rot="18739532">
            <a:off x="7960965" y="2266935"/>
            <a:ext cx="173561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2000" dirty="0"/>
              <a:t>Comunidad 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088583C-EF25-A844-A0D2-5F13A9B3D56E}"/>
              </a:ext>
            </a:extLst>
          </p:cNvPr>
          <p:cNvSpPr txBox="1"/>
          <p:nvPr/>
        </p:nvSpPr>
        <p:spPr>
          <a:xfrm rot="16938090">
            <a:off x="8519748" y="5047034"/>
            <a:ext cx="193894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2000" dirty="0"/>
              <a:t>Comunidad 2</a:t>
            </a:r>
          </a:p>
        </p:txBody>
      </p:sp>
    </p:spTree>
    <p:extLst>
      <p:ext uri="{BB962C8B-B14F-4D97-AF65-F5344CB8AC3E}">
        <p14:creationId xmlns:p14="http://schemas.microsoft.com/office/powerpoint/2010/main" val="3418964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6: Vecinos comunes de la comunidad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823" y="1825625"/>
                <a:ext cx="837950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dirty="0"/>
                  <a:t>Número de vecinos comunes con puntos por ser vecinos en la misma comunidad.</a:t>
                </a:r>
              </a:p>
              <a:p>
                <a:pPr marL="0" indent="0">
                  <a:buNone/>
                </a:pPr>
                <a:endParaRPr lang="es-MX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𝑠𝑜𝑢𝑛𝑑𝑎𝑟𝑎𝑗𝑎𝑛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h𝑜𝑝𝑐𝑟𝑜𝑓𝑡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)=2+2=4</m:t>
                      </m:r>
                    </m:oMath>
                  </m:oMathPara>
                </a14:m>
                <a:endParaRPr lang="es-E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𝑠𝑜𝑢𝑛𝑑𝑎𝑟𝑎𝑗𝑎𝑛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h𝑜𝑝𝑐𝑟𝑜𝑓𝑡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)=1+1=2</m:t>
                      </m:r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𝑠𝑜𝑢𝑛𝑑𝑎𝑟𝑎𝑗𝑎𝑛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h𝑜𝑝𝑐𝑟𝑜𝑓𝑡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)=1+0=1</m:t>
                      </m:r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:endParaRPr lang="es-ES" b="0" dirty="0"/>
              </a:p>
              <a:p>
                <a:pPr marL="0" indent="0">
                  <a:buNone/>
                </a:pPr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823" y="1825625"/>
                <a:ext cx="8379502" cy="4351338"/>
              </a:xfrm>
              <a:blipFill>
                <a:blip r:embed="rId2"/>
                <a:stretch>
                  <a:fillRect l="-1362" t="-2632" r="-151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2088583C-EF25-A844-A0D2-5F13A9B3D56E}"/>
              </a:ext>
            </a:extLst>
          </p:cNvPr>
          <p:cNvSpPr txBox="1"/>
          <p:nvPr/>
        </p:nvSpPr>
        <p:spPr>
          <a:xfrm rot="16938090">
            <a:off x="8519748" y="5047034"/>
            <a:ext cx="193894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2000" dirty="0"/>
              <a:t>Comunidad 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226CE5-7FCD-FE43-9D7C-65DBDA968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324" y="1377552"/>
            <a:ext cx="3542675" cy="54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86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6: Vecinos comunes de la comunidad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839A84-51AA-334D-85C4-DF7C0CA1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324" y="1377552"/>
            <a:ext cx="3542675" cy="5480447"/>
          </a:xfrm>
          <a:prstGeom prst="rect">
            <a:avLst/>
          </a:prstGeom>
        </p:spPr>
      </p:pic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534A27D-46E2-AB49-A04C-5187EEA44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graphicFrame>
        <p:nvGraphicFramePr>
          <p:cNvPr id="10" name="Marcador de contenido 6">
            <a:extLst>
              <a:ext uri="{FF2B5EF4-FFF2-40B4-BE49-F238E27FC236}">
                <a16:creationId xmlns:a16="http://schemas.microsoft.com/office/drawing/2014/main" id="{8FF46299-4CE7-BE46-8D05-7B00B2FCC4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8148192"/>
              </p:ext>
            </p:extLst>
          </p:nvPr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vecinos comunidad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F,H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38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Ejemplo 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9DACA2-2CF7-444D-A354-C07DDA55B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1909" cy="4351338"/>
          </a:xfrm>
        </p:spPr>
        <p:txBody>
          <a:bodyPr/>
          <a:lstStyle/>
          <a:p>
            <a:r>
              <a:rPr lang="es-ES_tradnl" dirty="0"/>
              <a:t>La figura muestra que Alice, Bob, Chuck y Frank asisten juntos a diversas reuniones.</a:t>
            </a:r>
          </a:p>
          <a:p>
            <a:r>
              <a:rPr lang="es-ES_tradnl" dirty="0"/>
              <a:t>Los pesos indican la cantidad de reuniones de un par de nodos.</a:t>
            </a:r>
          </a:p>
          <a:p>
            <a:r>
              <a:rPr lang="es-ES_tradnl" dirty="0"/>
              <a:t>Si sabemos que Alice y Bob asistieron juntos a una reunión con una tercera persona, pero no sabemos quien fue.</a:t>
            </a:r>
          </a:p>
          <a:p>
            <a:r>
              <a:rPr lang="es-ES_tradnl" b="1" dirty="0"/>
              <a:t>Podemos consultar el grafo para intentar adivinar quien fue esta persona?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79D36B5-FA67-8E4F-AB1A-89239401F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109" y="2023197"/>
            <a:ext cx="4111560" cy="306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72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6: Vecinos comunes de la comunidad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839A84-51AA-334D-85C4-DF7C0CA1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324" y="1377552"/>
            <a:ext cx="3542675" cy="5480447"/>
          </a:xfrm>
          <a:prstGeom prst="rect">
            <a:avLst/>
          </a:prstGeom>
        </p:spPr>
      </p:pic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534A27D-46E2-AB49-A04C-5187EEA44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graphicFrame>
        <p:nvGraphicFramePr>
          <p:cNvPr id="10" name="Marcador de contenido 6">
            <a:extLst>
              <a:ext uri="{FF2B5EF4-FFF2-40B4-BE49-F238E27FC236}">
                <a16:creationId xmlns:a16="http://schemas.microsoft.com/office/drawing/2014/main" id="{8FF46299-4CE7-BE46-8D05-7B00B2FCC4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1014851"/>
              </p:ext>
            </p:extLst>
          </p:nvPr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vecinos comunidad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F,H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1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153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7: Asignación de recursos en comunidad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0599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_tradnl" dirty="0"/>
                  <a:t>Similar al índice de asignación de recursos, pero solo considerando nodos en la misma comunidad.</a:t>
                </a:r>
              </a:p>
              <a:p>
                <a:pPr marL="0" indent="0">
                  <a:buNone/>
                </a:pPr>
                <a:r>
                  <a:rPr lang="es-MX" dirty="0"/>
                  <a:t>El score de asignación de recursos Soundarajan-Hopcroft de dos nodos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/>
                  <a:t> 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𝑟𝑎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𝑠𝑜𝑢𝑛𝑑𝑎𝑟𝑎𝑗𝑎𝑛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h𝑜𝑝𝑐𝑟𝑜𝑓𝑡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s-E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s-E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 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s-E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𝑑𝑜𝑛𝑑𝑒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𝑒𝑛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𝑙𝑎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𝑚𝑖𝑠𝑚𝑎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𝑐𝑜𝑚𝑢𝑛𝑖𝑑𝑎𝑑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𝑒𝑛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𝑑𝑖𝑓𝑒𝑟𝑒𝑛𝑡𝑒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𝑐𝑜𝑚𝑢𝑛𝑖𝑑𝑎𝑑</m:t>
                            </m:r>
                          </m:e>
                        </m:eqArr>
                      </m:e>
                    </m:d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05997" cy="4351338"/>
              </a:xfrm>
              <a:blipFill>
                <a:blip r:embed="rId2"/>
                <a:stretch>
                  <a:fillRect l="-1426" t="-2632" b="-6345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54F88A5D-4BFE-1249-81DE-E3ED9378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324" y="1377552"/>
            <a:ext cx="3542675" cy="54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23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7: Asignación de recursos en comunidad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0599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s-ES_tradnl" dirty="0"/>
                  <a:t>Similar al índice de asignación de recursos, pero solo considerando nodos en la misma comunidad.</a:t>
                </a:r>
              </a:p>
              <a:p>
                <a:pPr marL="0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𝑟𝑎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𝑠𝑜𝑢𝑛𝑑𝑎𝑟𝑎𝑗𝑎𝑛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h𝑜𝑝𝑐𝑟𝑜𝑓𝑡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𝑟𝑎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𝑠𝑜𝑢𝑛𝑑𝑎𝑟𝑎𝑗𝑎𝑛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h𝑜𝑝𝑐𝑟𝑜𝑓𝑡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:endParaRPr lang="es-E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𝑟𝑎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𝑠𝑜𝑢𝑛𝑑𝑎𝑟𝑎𝑗𝑎𝑛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h𝑜𝑝𝑐𝑟𝑜𝑓𝑡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?</m:t>
                          </m:r>
                        </m:num>
                        <m:den/>
                      </m:f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05997" cy="4351338"/>
              </a:xfrm>
              <a:blipFill>
                <a:blip r:embed="rId2"/>
                <a:stretch>
                  <a:fillRect l="-1426" t="-350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54F88A5D-4BFE-1249-81DE-E3ED9378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324" y="1377552"/>
            <a:ext cx="3542675" cy="54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6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7: Asignación de recursos en comunidad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839A84-51AA-334D-85C4-DF7C0CA1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324" y="1377552"/>
            <a:ext cx="3542675" cy="5480447"/>
          </a:xfrm>
          <a:prstGeom prst="rect">
            <a:avLst/>
          </a:prstGeom>
        </p:spPr>
      </p:pic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534A27D-46E2-AB49-A04C-5187EEA44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graphicFrame>
        <p:nvGraphicFramePr>
          <p:cNvPr id="10" name="Marcador de contenido 6">
            <a:extLst>
              <a:ext uri="{FF2B5EF4-FFF2-40B4-BE49-F238E27FC236}">
                <a16:creationId xmlns:a16="http://schemas.microsoft.com/office/drawing/2014/main" id="{8FF46299-4CE7-BE46-8D05-7B00B2FCC4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1970071"/>
              </p:ext>
            </p:extLst>
          </p:nvPr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asign. recursos 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0.666666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F,H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1498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7: Asignación de recursos en comunidad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839A84-51AA-334D-85C4-DF7C0CA1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324" y="1377552"/>
            <a:ext cx="3542675" cy="5480447"/>
          </a:xfrm>
          <a:prstGeom prst="rect">
            <a:avLst/>
          </a:prstGeom>
        </p:spPr>
      </p:pic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534A27D-46E2-AB49-A04C-5187EEA44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graphicFrame>
        <p:nvGraphicFramePr>
          <p:cNvPr id="10" name="Marcador de contenido 6">
            <a:extLst>
              <a:ext uri="{FF2B5EF4-FFF2-40B4-BE49-F238E27FC236}">
                <a16:creationId xmlns:a16="http://schemas.microsoft.com/office/drawing/2014/main" id="{8FF46299-4CE7-BE46-8D05-7B00B2FCC4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7906775"/>
              </p:ext>
            </p:extLst>
          </p:nvPr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asign. recursos 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0.666666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F,H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1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044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Resumen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534A27D-46E2-AB49-A04C-5187EEA44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_tradnl" sz="3200" dirty="0"/>
              <a:t>5 medidas básicas:</a:t>
            </a:r>
          </a:p>
          <a:p>
            <a:r>
              <a:rPr lang="es-ES_tradnl" dirty="0"/>
              <a:t>Número de vecinos comunes</a:t>
            </a:r>
          </a:p>
          <a:p>
            <a:r>
              <a:rPr lang="es-ES_tradnl" dirty="0"/>
              <a:t>Coeficiente de </a:t>
            </a:r>
            <a:r>
              <a:rPr lang="es-ES_tradnl" dirty="0" err="1"/>
              <a:t>Jaccard</a:t>
            </a:r>
            <a:endParaRPr lang="es-ES_tradnl" dirty="0"/>
          </a:p>
          <a:p>
            <a:r>
              <a:rPr lang="es-ES_tradnl" dirty="0"/>
              <a:t>Índice de asignación de recursos</a:t>
            </a:r>
          </a:p>
          <a:p>
            <a:r>
              <a:rPr lang="es-ES_tradnl" dirty="0"/>
              <a:t>Índice </a:t>
            </a:r>
            <a:r>
              <a:rPr lang="es-ES_tradnl" dirty="0" err="1"/>
              <a:t>Adamic-Adar</a:t>
            </a:r>
            <a:endParaRPr lang="es-ES_tradnl" dirty="0"/>
          </a:p>
          <a:p>
            <a:r>
              <a:rPr lang="es-ES_tradnl" dirty="0"/>
              <a:t>Score de unión preferencial</a:t>
            </a:r>
          </a:p>
          <a:p>
            <a:pPr marL="0" indent="0">
              <a:buNone/>
            </a:pPr>
            <a:r>
              <a:rPr lang="es-ES_tradnl" sz="3200" dirty="0"/>
              <a:t>2 medidas que requieren información comunitaria:</a:t>
            </a:r>
          </a:p>
          <a:p>
            <a:r>
              <a:rPr lang="es-ES_tradnl" dirty="0"/>
              <a:t>Score de </a:t>
            </a:r>
            <a:r>
              <a:rPr lang="es-ES_tradnl" dirty="0" err="1"/>
              <a:t>Soundarajan-Hopcroft</a:t>
            </a:r>
            <a:r>
              <a:rPr lang="es-ES_tradnl" dirty="0"/>
              <a:t> del vecino común</a:t>
            </a:r>
          </a:p>
          <a:p>
            <a:r>
              <a:rPr lang="es-ES_tradnl" dirty="0"/>
              <a:t>Score de asignación de recursos </a:t>
            </a:r>
            <a:r>
              <a:rPr lang="es-ES_tradnl" dirty="0" err="1"/>
              <a:t>Soundarajan-Hopcroft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67691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Ejercicio – Calcular predicción de links 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534A27D-46E2-AB49-A04C-5187EEA44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Usar las 5 medidas básicas.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76E990-C009-614A-8EBA-71273E03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2710019"/>
            <a:ext cx="4764973" cy="325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0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Ejemplo 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9DACA2-2CF7-444D-A354-C07DDA55B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37222" cy="4351338"/>
          </a:xfrm>
        </p:spPr>
        <p:txBody>
          <a:bodyPr/>
          <a:lstStyle/>
          <a:p>
            <a:r>
              <a:rPr lang="es-ES_tradnl" dirty="0"/>
              <a:t>En la figura de arriba podemos concluir que falta un link.</a:t>
            </a:r>
          </a:p>
          <a:p>
            <a:r>
              <a:rPr lang="es-ES_tradnl" dirty="0"/>
              <a:t>Si agregamos pesos (grosor de arista):</a:t>
            </a:r>
          </a:p>
          <a:p>
            <a:pPr lvl="1"/>
            <a:r>
              <a:rPr lang="es-ES_tradnl" dirty="0"/>
              <a:t>En la figura (a), los nodos A y E tienen conexiones fuertes con todos los otros nodos del grafo. Es raro que nodos que comparten conexiones fuertes con otros nodos, no estén conectados.</a:t>
            </a:r>
          </a:p>
          <a:p>
            <a:pPr lvl="1"/>
            <a:r>
              <a:rPr lang="es-ES_tradnl" dirty="0"/>
              <a:t>En la figura (B), los nodos (A) y (E) solo comparten conexiones débiles, entonces es menos probable que tengan una conexión.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171F1E-D155-434F-A13B-A896A4024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209" y="442885"/>
            <a:ext cx="2966605" cy="27654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648FA4-825A-6345-AF92-B9CFD9426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474" y="4484283"/>
            <a:ext cx="4692076" cy="208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75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Predicción de links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9DACA2-2CF7-444D-A354-C07DDA55B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es-ES_tradnl" dirty="0"/>
              <a:t>Varios métodos para calcular la predicción de links, </a:t>
            </a:r>
          </a:p>
          <a:p>
            <a:endParaRPr lang="es-ES_tradnl" dirty="0"/>
          </a:p>
          <a:p>
            <a:r>
              <a:rPr lang="es-ES_tradnl" dirty="0"/>
              <a:t>Todos los algoritmos generan una puntuación que indica que tan cercanamente conectados están cada par de nodos.</a:t>
            </a:r>
          </a:p>
          <a:p>
            <a:endParaRPr lang="es-ES_tradnl" dirty="0"/>
          </a:p>
          <a:p>
            <a:r>
              <a:rPr lang="es-ES_tradnl" b="1" dirty="0"/>
              <a:t>Clausura </a:t>
            </a:r>
            <a:r>
              <a:rPr lang="es-ES_tradnl" b="1" dirty="0" err="1"/>
              <a:t>triadica</a:t>
            </a:r>
            <a:r>
              <a:rPr lang="es-ES_tradnl" dirty="0"/>
              <a:t>: </a:t>
            </a:r>
            <a:r>
              <a:rPr lang="es-ES_tradnl" spc="-1" dirty="0">
                <a:solidFill>
                  <a:srgbClr val="000000"/>
                </a:solidFill>
              </a:rPr>
              <a:t>Es la tendencia de las personas que comparten conexiones en una red social a conectarse.</a:t>
            </a:r>
          </a:p>
          <a:p>
            <a:pPr marL="0" indent="0">
              <a:buNone/>
            </a:pPr>
            <a:endParaRPr lang="es-ES_tradnl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47379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1: Vecinos comunes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599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El número de vecinos comunes de dos nodos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MX" dirty="0"/>
                  <a:t>,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/>
                  <a:t> es:</a:t>
                </a:r>
              </a:p>
              <a:p>
                <a:pPr marL="0" indent="0">
                  <a:buNone/>
                </a:pPr>
                <a:endParaRPr lang="es-MX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s-ES" b="0" dirty="0"/>
                  <a:t>            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𝑐𝑜𝑚𝑚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𝑛𝑒𝑖𝑔h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</m:t>
                    </m:r>
                  </m:oMath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donde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MX" dirty="0"/>
                  <a:t> es el conjunto de vecinos del nodo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ES" dirty="0"/>
                  <a:t>          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𝑐𝑜𝑚𝑚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𝑛𝑒𝑖𝑔h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29DACA2-2CF7-444D-A354-C07DDA55B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599" cy="4351338"/>
              </a:xfrm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1: Vecinos comunes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0A495-B9B7-5B41-BD84-25483070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1A290F9-B808-D545-A887-8004D7815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2972511"/>
              </p:ext>
            </p:extLst>
          </p:nvPr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vecinos comunes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713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1: Vecinos comunes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8E43384-8218-CF4B-9555-D7C4B581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20790" cy="41704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import operator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import networkx as nx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G=nx.Graph()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G.add_edges_from([("A","B"),("A","D"), ("A","E"), ("B","D"),("B","C"),("D","C"),("E","F"),("E","G"),("F","G"),("G","H"),("G","I")])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common_neigh = [(e[0], e[1], len(list( 			nx.common_neighbors (G, e[0], e[1])))) for e in 	nx.non_edges(G)]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sorted(common_neigh,key=operator.itemgetter(2), reverse = True )</a:t>
            </a:r>
          </a:p>
          <a:p>
            <a:pPr marL="0" indent="0">
              <a:buNone/>
            </a:pPr>
            <a:r>
              <a:rPr lang="es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 (common_neigh)</a:t>
            </a:r>
          </a:p>
          <a:p>
            <a:endParaRPr lang="es-MX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CC1B6FC-11A8-FB41-8BF1-C234002582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8"/>
          <a:stretch/>
        </p:blipFill>
        <p:spPr>
          <a:xfrm>
            <a:off x="8768830" y="1087866"/>
            <a:ext cx="3253281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2F19E-DB64-8D43-B716-41EB7A1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Medida 1: Vecinos comunes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1A290F9-B808-D545-A887-8004D78154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540812"/>
          <a:ext cx="3838731" cy="514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751">
                  <a:extLst>
                    <a:ext uri="{9D8B030D-6E8A-4147-A177-3AD203B41FA5}">
                      <a16:colId xmlns:a16="http://schemas.microsoft.com/office/drawing/2014/main" val="3036146645"/>
                    </a:ext>
                  </a:extLst>
                </a:gridCol>
                <a:gridCol w="2817980">
                  <a:extLst>
                    <a:ext uri="{9D8B030D-6E8A-4147-A177-3AD203B41FA5}">
                      <a16:colId xmlns:a16="http://schemas.microsoft.com/office/drawing/2014/main" val="145558562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Medida vecinos comunes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0787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97027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A,G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6495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A,F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80633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1516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C,G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49215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9510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B,F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68519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725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720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E,D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41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D,F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268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dirty="0"/>
                        <a:t>F,I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9687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s-MX" sz="1800" b="1" dirty="0"/>
                        <a:t>I,H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259868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CC3B2C5C-A119-A54E-9F36-2A474C74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810" y="1097096"/>
            <a:ext cx="3378200" cy="51435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9FA8592-AAF2-4B44-9A3F-F156F318567E}"/>
              </a:ext>
            </a:extLst>
          </p:cNvPr>
          <p:cNvSpPr txBox="1"/>
          <p:nvPr/>
        </p:nvSpPr>
        <p:spPr>
          <a:xfrm>
            <a:off x="5286741" y="5006714"/>
            <a:ext cx="36529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solidFill>
                  <a:srgbClr val="FF0000"/>
                </a:solidFill>
              </a:rPr>
              <a:t>Pero el número de conexiones </a:t>
            </a:r>
          </a:p>
          <a:p>
            <a:r>
              <a:rPr lang="es-MX" sz="2000" dirty="0">
                <a:solidFill>
                  <a:srgbClr val="FF0000"/>
                </a:solidFill>
              </a:rPr>
              <a:t>comunes no es todo !!</a:t>
            </a:r>
          </a:p>
          <a:p>
            <a:r>
              <a:rPr lang="es-MX" sz="2000" dirty="0">
                <a:solidFill>
                  <a:srgbClr val="FF0000"/>
                </a:solidFill>
              </a:rPr>
              <a:t>Celebridades con muchos amigos</a:t>
            </a:r>
          </a:p>
        </p:txBody>
      </p:sp>
    </p:spTree>
    <p:extLst>
      <p:ext uri="{BB962C8B-B14F-4D97-AF65-F5344CB8AC3E}">
        <p14:creationId xmlns:p14="http://schemas.microsoft.com/office/powerpoint/2010/main" val="38939951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2394</TotalTime>
  <Words>2246</Words>
  <Application>Microsoft Macintosh PowerPoint</Application>
  <PresentationFormat>Panorámica</PresentationFormat>
  <Paragraphs>554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Courier New</vt:lpstr>
      <vt:lpstr>Tema de Office</vt:lpstr>
      <vt:lpstr>Presentación de PowerPoint</vt:lpstr>
      <vt:lpstr>Problema de predicción de links</vt:lpstr>
      <vt:lpstr>Ejemplo 1</vt:lpstr>
      <vt:lpstr>Ejemplo 2</vt:lpstr>
      <vt:lpstr>Predicción de links</vt:lpstr>
      <vt:lpstr>Medida 1: Vecinos comunes</vt:lpstr>
      <vt:lpstr>Medida 1: Vecinos comunes</vt:lpstr>
      <vt:lpstr>Medida 1: Vecinos comunes</vt:lpstr>
      <vt:lpstr>Medida 1: Vecinos comunes</vt:lpstr>
      <vt:lpstr>Medida 2: Coeficiente de Jaccard</vt:lpstr>
      <vt:lpstr>Medida 2: Coeficiente de Jaccard</vt:lpstr>
      <vt:lpstr>Medida 2: Coeficiente de Jaccard</vt:lpstr>
      <vt:lpstr>Medida 2: Coeficiente de Jaccard</vt:lpstr>
      <vt:lpstr>Caso de estudio</vt:lpstr>
      <vt:lpstr>Medida 3: Asignación de recursos</vt:lpstr>
      <vt:lpstr>Medida 3: Asignación de recursos</vt:lpstr>
      <vt:lpstr>Medida 3: Asignación de recursos</vt:lpstr>
      <vt:lpstr>Medida 3: Asignación de recursos</vt:lpstr>
      <vt:lpstr>Medida 3: Asignación de recursos</vt:lpstr>
      <vt:lpstr>Medida 4: Índice Adamic-Adar</vt:lpstr>
      <vt:lpstr>Medida 4: Índice Adamic-Adar</vt:lpstr>
      <vt:lpstr>Medida 4: Índice Adamic-Adar</vt:lpstr>
      <vt:lpstr>Medida 5: Unión preferencial</vt:lpstr>
      <vt:lpstr>Medida 5: Unión preferecial</vt:lpstr>
      <vt:lpstr>Medida 5: Unión preferecial</vt:lpstr>
      <vt:lpstr>Medida 6: Vecinos comunes de la comunidad</vt:lpstr>
      <vt:lpstr>Medida 6: Vecinos comunes de la comunidad</vt:lpstr>
      <vt:lpstr>Medida 6: Vecinos comunes de la comunidad</vt:lpstr>
      <vt:lpstr>Medida 6: Vecinos comunes de la comunidad</vt:lpstr>
      <vt:lpstr>Medida 6: Vecinos comunes de la comunidad</vt:lpstr>
      <vt:lpstr>Medida 7: Asignación de recursos en comunidad</vt:lpstr>
      <vt:lpstr>Medida 7: Asignación de recursos en comunidad</vt:lpstr>
      <vt:lpstr>Medida 7: Asignación de recursos en comunidad</vt:lpstr>
      <vt:lpstr>Medida 7: Asignación de recursos en comunidad</vt:lpstr>
      <vt:lpstr>Resumen</vt:lpstr>
      <vt:lpstr>Ejercicio – Calcular predicción de links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Helena Montserrat Gomez Adorno</dc:creator>
  <cp:lastModifiedBy>Helena Montserrat Gomez Adorno</cp:lastModifiedBy>
  <cp:revision>92</cp:revision>
  <dcterms:created xsi:type="dcterms:W3CDTF">2019-01-30T22:46:41Z</dcterms:created>
  <dcterms:modified xsi:type="dcterms:W3CDTF">2020-01-21T02:04:57Z</dcterms:modified>
</cp:coreProperties>
</file>